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  <p:sldMasterId id="2147483673" r:id="rId2"/>
    <p:sldMasterId id="2147483685" r:id="rId3"/>
  </p:sldMasterIdLst>
  <p:notesMasterIdLst>
    <p:notesMasterId r:id="rId1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8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6" autoAdjust="0"/>
    <p:restoredTop sz="91246" autoAdjust="0"/>
  </p:normalViewPr>
  <p:slideViewPr>
    <p:cSldViewPr snapToGrid="0">
      <p:cViewPr varScale="1">
        <p:scale>
          <a:sx n="95" d="100"/>
          <a:sy n="95" d="100"/>
        </p:scale>
        <p:origin x="96" y="9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d841193dc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d841193dc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48a36b7e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48a36b7e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40fa181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40fa181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545892b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545892b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d841193d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d841193d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There is a sense of comics, violence (wildness), the storyline is stream of consciousness, but everyone who was or is young can be moved! (</a:t>
            </a:r>
            <a:r>
              <a:rPr lang="en" sz="1050" b="1" i="1" dirty="0">
                <a:solidFill>
                  <a:srgbClr val="202122"/>
                </a:solidFill>
                <a:highlight>
                  <a:srgbClr val="FFFFFF"/>
                </a:highlight>
              </a:rPr>
              <a:t>Fooly Cooly</a:t>
            </a:r>
            <a:r>
              <a:rPr lang="en" sz="1050" dirty="0">
                <a:solidFill>
                  <a:srgbClr val="202122"/>
                </a:solidFill>
                <a:highlight>
                  <a:srgbClr val="FFFFFF"/>
                </a:highlight>
              </a:rPr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5527396c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5527396c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worries of adolescence, compared to FLCL, …（Wonder Egg）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5527396c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5527396c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Reduce the amount of colors in one scene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High contrast but low saturation (pain/ vintage)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Full of floating objects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Related to our story, reveal the mood changes of our character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The emotions are strong, anger mixed with depression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The environment will be rendered unrealistic/ anime-like.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48a36b7e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48a36b7e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d841193d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d841193d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48a36b7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48a36b7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d841193d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d841193d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5132" y="1544259"/>
            <a:ext cx="9146751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" y="1624774"/>
            <a:ext cx="8603674" cy="1304510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4500" spc="113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997188"/>
            <a:ext cx="6858000" cy="981941"/>
          </a:xfrm>
        </p:spPr>
        <p:txBody>
          <a:bodyPr>
            <a:normAutofit/>
          </a:bodyPr>
          <a:lstStyle>
            <a:lvl1pPr marL="0" indent="0" algn="ctr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5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4294932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87387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5132" y="1544259"/>
            <a:ext cx="9146751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893" y="1656659"/>
            <a:ext cx="7886700" cy="12573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4500" b="0" spc="113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4893" y="3007751"/>
            <a:ext cx="7886700" cy="880979"/>
          </a:xfrm>
        </p:spPr>
        <p:txBody>
          <a:bodyPr anchor="t">
            <a:normAutofit/>
          </a:bodyPr>
          <a:lstStyle>
            <a:lvl1pPr marL="0" indent="0" algn="ctr">
              <a:buNone/>
              <a:defRPr sz="1500">
                <a:solidFill>
                  <a:schemeClr val="tx2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5182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008" y="1508760"/>
            <a:ext cx="3566160" cy="31546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2793" y="1508760"/>
            <a:ext cx="3566160" cy="31546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5099036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5256" y="1435102"/>
            <a:ext cx="3566160" cy="557321"/>
          </a:xfrm>
        </p:spPr>
        <p:txBody>
          <a:bodyPr anchor="ctr">
            <a:normAutofit/>
          </a:bodyPr>
          <a:lstStyle>
            <a:lvl1pPr marL="0" indent="0">
              <a:buNone/>
              <a:defRPr sz="1575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5256" y="1992425"/>
            <a:ext cx="3566160" cy="267462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3423" y="1435102"/>
            <a:ext cx="3566160" cy="557321"/>
          </a:xfrm>
        </p:spPr>
        <p:txBody>
          <a:bodyPr anchor="ctr">
            <a:normAutofit/>
          </a:bodyPr>
          <a:lstStyle>
            <a:lvl1pPr marL="0" indent="0">
              <a:buNone/>
              <a:defRPr sz="1575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3423" y="1992423"/>
            <a:ext cx="3566160" cy="267462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898665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4262175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80261209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5256" y="1590041"/>
            <a:ext cx="4594860" cy="30861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41767" y="1610615"/>
            <a:ext cx="2400300" cy="257423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7432936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0120" y="1658621"/>
            <a:ext cx="4594860" cy="294894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2400">
                <a:solidFill>
                  <a:schemeClr val="tx1">
                    <a:lumMod val="50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43016" y="1612966"/>
            <a:ext cx="2400300" cy="257175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27101578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0401714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764484" y="0"/>
            <a:ext cx="20574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468" y="205978"/>
            <a:ext cx="1801785" cy="442317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05978"/>
            <a:ext cx="5979968" cy="442317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817141"/>
            <a:ext cx="2057397" cy="273844"/>
          </a:xfrm>
        </p:spPr>
        <p:txBody>
          <a:bodyPr/>
          <a:lstStyle/>
          <a:p>
            <a:fld id="{96DFF08F-DC6B-4601-B491-B0F83F6DD2D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32102" y="4817141"/>
            <a:ext cx="3209752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4787" y="4817141"/>
            <a:ext cx="659819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69470554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</p:spPr>
        <p:txBody>
          <a:bodyPr/>
          <a:lstStyle>
            <a:lvl1pPr>
              <a:defRPr sz="405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00288131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6970058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48829158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9931465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87208454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84661497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808717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4119758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</p:spPr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74960335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01623024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3" y="3332760"/>
            <a:ext cx="4418727" cy="534931"/>
          </a:xfr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4113367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4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</p:spPr>
        <p:txBody>
          <a:bodyPr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81058204"/>
      </p:ext>
    </p:extLst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53757327"/>
      </p:ext>
    </p:extLst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CC0E-AE27-46E3-BC10-8B34BFEDD441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79604318"/>
      </p:ext>
    </p:extLst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1296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62" y="132082"/>
            <a:ext cx="9141714" cy="12344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2189" y="213132"/>
            <a:ext cx="7338060" cy="1131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2189" y="1508760"/>
            <a:ext cx="7338060" cy="3154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1699" y="4817141"/>
            <a:ext cx="2250671" cy="273844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788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97353" y="4817141"/>
            <a:ext cx="378333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94195" y="4817141"/>
            <a:ext cx="709698" cy="273844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900" b="0">
                <a:solidFill>
                  <a:schemeClr val="tx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217281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tx1"/>
        </a:buClr>
        <a:buFont typeface="Wingdings" pitchFamily="2" charset="2"/>
        <a:buChar char="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30861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65151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6345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0385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2175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5465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tx1"/>
        </a:buClr>
        <a:buFont typeface="Wingdings" pitchFamily="2" charset="2"/>
        <a:buChar char="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636" y="4531022"/>
            <a:ext cx="648324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75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75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4/30/2021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576730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Catharsis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Programmer: Haolun Zhang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Artist: Qingxiang Chen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5868"/>
            <a:ext cx="9144003" cy="4576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0500" y="964313"/>
            <a:ext cx="3941775" cy="321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Controls</a:t>
            </a:r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19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 dirty="0">
                <a:solidFill>
                  <a:schemeClr val="dk1"/>
                </a:solidFill>
              </a:rPr>
              <a:t>•</a:t>
            </a:r>
            <a:r>
              <a:rPr lang="en" sz="2800" dirty="0">
                <a:solidFill>
                  <a:srgbClr val="00B0F0"/>
                </a:solidFill>
              </a:rPr>
              <a:t>Basic Movement</a:t>
            </a:r>
            <a:r>
              <a:rPr lang="en" sz="2800" dirty="0">
                <a:solidFill>
                  <a:schemeClr val="dk1"/>
                </a:solidFill>
              </a:rPr>
              <a:t>: Locomotion by left control pad</a:t>
            </a:r>
            <a:endParaRPr sz="2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 dirty="0">
                <a:solidFill>
                  <a:schemeClr val="dk1"/>
                </a:solidFill>
              </a:rPr>
              <a:t>•</a:t>
            </a:r>
            <a:r>
              <a:rPr lang="en" sz="2800" dirty="0">
                <a:solidFill>
                  <a:srgbClr val="00B0F0"/>
                </a:solidFill>
              </a:rPr>
              <a:t>Jump: </a:t>
            </a:r>
            <a:r>
              <a:rPr lang="en" sz="2800" dirty="0">
                <a:solidFill>
                  <a:schemeClr val="dk1"/>
                </a:solidFill>
              </a:rPr>
              <a:t>Left Trigger</a:t>
            </a:r>
            <a:endParaRPr sz="2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 dirty="0">
                <a:solidFill>
                  <a:schemeClr val="dk1"/>
                </a:solidFill>
              </a:rPr>
              <a:t>•</a:t>
            </a:r>
            <a:r>
              <a:rPr lang="en" sz="2800" dirty="0">
                <a:solidFill>
                  <a:srgbClr val="00B0F0"/>
                </a:solidFill>
              </a:rPr>
              <a:t>Grapple: </a:t>
            </a:r>
            <a:r>
              <a:rPr lang="en" sz="2800" dirty="0">
                <a:solidFill>
                  <a:schemeClr val="dk1"/>
                </a:solidFill>
              </a:rPr>
              <a:t>Left</a:t>
            </a:r>
            <a:r>
              <a:rPr lang="en" sz="2800" dirty="0">
                <a:solidFill>
                  <a:srgbClr val="00B0F0"/>
                </a:solidFill>
              </a:rPr>
              <a:t> </a:t>
            </a:r>
            <a:r>
              <a:rPr lang="en" sz="2800" dirty="0">
                <a:solidFill>
                  <a:schemeClr val="dk1"/>
                </a:solidFill>
              </a:rPr>
              <a:t>Grip</a:t>
            </a:r>
            <a:endParaRPr sz="2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 dirty="0">
                <a:solidFill>
                  <a:schemeClr val="dk1"/>
                </a:solidFill>
              </a:rPr>
              <a:t>•</a:t>
            </a:r>
            <a:r>
              <a:rPr lang="en" sz="2800" dirty="0">
                <a:solidFill>
                  <a:srgbClr val="00B0F0"/>
                </a:solidFill>
              </a:rPr>
              <a:t>Bullet Time: </a:t>
            </a:r>
            <a:r>
              <a:rPr lang="en" sz="2800" dirty="0">
                <a:solidFill>
                  <a:schemeClr val="dk1"/>
                </a:solidFill>
              </a:rPr>
              <a:t>Right Trigger</a:t>
            </a:r>
            <a:endParaRPr sz="2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 dirty="0">
                <a:solidFill>
                  <a:schemeClr val="dk1"/>
                </a:solidFill>
              </a:rPr>
              <a:t>•</a:t>
            </a:r>
            <a:r>
              <a:rPr lang="en" sz="2800" dirty="0">
                <a:solidFill>
                  <a:srgbClr val="00B0F0"/>
                </a:solidFill>
              </a:rPr>
              <a:t>Wall Sliding: </a:t>
            </a:r>
            <a:r>
              <a:rPr lang="en" sz="2800" dirty="0">
                <a:solidFill>
                  <a:schemeClr val="dk1"/>
                </a:solidFill>
              </a:rPr>
              <a:t>Left control pad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 dirty="0">
                <a:solidFill>
                  <a:schemeClr val="dk1"/>
                </a:solidFill>
              </a:rPr>
              <a:t>•</a:t>
            </a:r>
            <a:r>
              <a:rPr lang="en" sz="2800" dirty="0">
                <a:solidFill>
                  <a:srgbClr val="00B0F0"/>
                </a:solidFill>
              </a:rPr>
              <a:t>Dodge: </a:t>
            </a:r>
            <a:r>
              <a:rPr lang="en" sz="2800" dirty="0">
                <a:solidFill>
                  <a:schemeClr val="dk1"/>
                </a:solidFill>
              </a:rPr>
              <a:t>Physical body movement</a:t>
            </a:r>
            <a:endParaRPr sz="2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sz="2800" dirty="0">
                <a:solidFill>
                  <a:schemeClr val="dk1"/>
                </a:solidFill>
              </a:rPr>
              <a:t>•Shell Blocking</a:t>
            </a:r>
          </a:p>
          <a:p>
            <a:pPr marL="0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39285"/>
              <a:buNone/>
            </a:pPr>
            <a:r>
              <a:rPr lang="en-US" sz="2800" dirty="0">
                <a:solidFill>
                  <a:schemeClr val="dk1"/>
                </a:solidFill>
              </a:rPr>
              <a:t>•Skills: Right control pad + Gesture</a:t>
            </a:r>
          </a:p>
          <a:p>
            <a:pPr marL="0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39285"/>
              <a:buNone/>
            </a:pPr>
            <a:r>
              <a:rPr lang="en-US" sz="2800" dirty="0">
                <a:solidFill>
                  <a:schemeClr val="dk1"/>
                </a:solidFill>
              </a:rPr>
              <a:t>•Drag using grapple</a:t>
            </a:r>
          </a:p>
          <a:p>
            <a:pPr marL="0" indent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39285"/>
              <a:buNone/>
            </a:pPr>
            <a:endParaRPr sz="2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elements of future plan</a:t>
            </a:r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2400" dirty="0"/>
              <a:t>Level design (more elements and more fun)</a:t>
            </a:r>
            <a:endParaRPr sz="2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2400" dirty="0"/>
              <a:t>More controls and movement optimization</a:t>
            </a:r>
            <a:endParaRPr sz="2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2400" dirty="0"/>
              <a:t>More visual effects</a:t>
            </a:r>
            <a:endParaRPr sz="2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2400" dirty="0"/>
              <a:t>More art assets</a:t>
            </a:r>
            <a:endParaRPr sz="2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2400" dirty="0"/>
              <a:t>Audio</a:t>
            </a:r>
            <a:endParaRPr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Weapon Concept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275" y="1017725"/>
            <a:ext cx="6768850" cy="356952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2" name="Google Shape;62;p14"/>
          <p:cNvSpPr txBox="1"/>
          <p:nvPr/>
        </p:nvSpPr>
        <p:spPr>
          <a:xfrm>
            <a:off x="6609950" y="1017725"/>
            <a:ext cx="2116500" cy="31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300" dirty="0">
                <a:solidFill>
                  <a:schemeClr val="dk1"/>
                </a:solidFill>
              </a:rPr>
              <a:t>The transformation of stationery</a:t>
            </a:r>
            <a:endParaRPr sz="1300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300" dirty="0">
                <a:solidFill>
                  <a:schemeClr val="dk1"/>
                </a:solidFill>
              </a:rPr>
              <a:t>Related to our main character and the storyline.</a:t>
            </a:r>
            <a:endParaRPr sz="1300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300" dirty="0">
                <a:solidFill>
                  <a:schemeClr val="dk1"/>
                </a:solidFill>
              </a:rPr>
              <a:t>Stylized texture (toon/semi-realistic/unrealistic)</a:t>
            </a:r>
            <a:endParaRPr sz="13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UX/ Emotional Concept #1 </a:t>
            </a:r>
            <a:endParaRPr dirty="0"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613" y="1176825"/>
            <a:ext cx="7642772" cy="363852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 dirty="0"/>
              <a:t>UX/ Emotional Concept #1 </a:t>
            </a:r>
            <a:endParaRPr dirty="0"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3425" y="1077275"/>
            <a:ext cx="6177152" cy="37159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Other References</a:t>
            </a:r>
            <a:endParaRPr dirty="0"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0138" y="1017725"/>
            <a:ext cx="5883725" cy="38209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Enemy Concept</a:t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266" y="1191975"/>
            <a:ext cx="5255782" cy="34747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87" name="Google Shape;87;p18"/>
          <p:cNvSpPr txBox="1"/>
          <p:nvPr/>
        </p:nvSpPr>
        <p:spPr>
          <a:xfrm>
            <a:off x="5880350" y="1083600"/>
            <a:ext cx="2550000" cy="36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Embodiment of negative phenomena/negative emotions in real society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There are some religious, mythological references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Possible Scenarios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342900"/>
            <a:r>
              <a:rPr lang="en" sz="2000" dirty="0">
                <a:latin typeface="Arial" panose="020B0604020202020204" pitchFamily="34" charset="0"/>
                <a:cs typeface="Arial" panose="020B0604020202020204" pitchFamily="34" charset="0"/>
              </a:rPr>
              <a:t>Subway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>
              <a:spcBef>
                <a:spcPts val="1200"/>
              </a:spcBef>
            </a:pPr>
            <a:r>
              <a:rPr lang="en" sz="2000" dirty="0">
                <a:latin typeface="Arial" panose="020B0604020202020204" pitchFamily="34" charset="0"/>
                <a:cs typeface="Arial" panose="020B0604020202020204" pitchFamily="34" charset="0"/>
              </a:rPr>
              <a:t>Office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>
              <a:spcBef>
                <a:spcPts val="1200"/>
              </a:spcBef>
              <a:spcAft>
                <a:spcPts val="1200"/>
              </a:spcAft>
            </a:pPr>
            <a:r>
              <a:rPr lang="en" sz="2000" dirty="0">
                <a:latin typeface="Arial" panose="020B0604020202020204" pitchFamily="34" charset="0"/>
                <a:cs typeface="Arial" panose="020B0604020202020204" pitchFamily="34" charset="0"/>
              </a:rPr>
              <a:t>Other depressive scenes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1 Design - objects/ arrangement</a:t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088" y="1149075"/>
            <a:ext cx="7977816" cy="342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In-progress</a:t>
            </a:r>
            <a:endParaRPr/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725" y="1152475"/>
            <a:ext cx="6668198" cy="349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带状">
  <a:themeElements>
    <a:clrScheme name="带状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带状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带状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3.xml><?xml version="1.0" encoding="utf-8"?>
<a:theme xmlns:a="http://schemas.openxmlformats.org/drawingml/2006/main" name="引用">
  <a:themeElements>
    <a:clrScheme name="引用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引用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引用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258</Words>
  <Application>Microsoft Office PowerPoint</Application>
  <PresentationFormat>全屏显示(16:9)</PresentationFormat>
  <Paragraphs>43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Century Gothic</vt:lpstr>
      <vt:lpstr>Corbel</vt:lpstr>
      <vt:lpstr>Wingdings</vt:lpstr>
      <vt:lpstr>Wingdings 2</vt:lpstr>
      <vt:lpstr>Simple Light</vt:lpstr>
      <vt:lpstr>带状</vt:lpstr>
      <vt:lpstr>引用</vt:lpstr>
      <vt:lpstr>Catharsis</vt:lpstr>
      <vt:lpstr>Weapon Concept</vt:lpstr>
      <vt:lpstr>UX/ Emotional Concept #1 </vt:lpstr>
      <vt:lpstr>UX/ Emotional Concept #1 </vt:lpstr>
      <vt:lpstr>Other References</vt:lpstr>
      <vt:lpstr>Enemy Concept</vt:lpstr>
      <vt:lpstr>Possible Scenarios</vt:lpstr>
      <vt:lpstr>Level 1 Design - objects/ arrangement</vt:lpstr>
      <vt:lpstr>In-progress</vt:lpstr>
      <vt:lpstr>PowerPoint 演示文稿</vt:lpstr>
      <vt:lpstr>Controls</vt:lpstr>
      <vt:lpstr>Key elements of future plan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Catharsis</dc:title>
  <dc:creator>Xu Nanqing</dc:creator>
  <cp:lastModifiedBy>Xu Nanqing</cp:lastModifiedBy>
  <cp:revision>9</cp:revision>
  <dcterms:modified xsi:type="dcterms:W3CDTF">2021-04-30T16:43:03Z</dcterms:modified>
</cp:coreProperties>
</file>